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2" r:id="rId2"/>
  </p:sldMasterIdLst>
  <p:notesMasterIdLst>
    <p:notesMasterId r:id="rId23"/>
  </p:notesMasterIdLst>
  <p:sldIdLst>
    <p:sldId id="257" r:id="rId3"/>
    <p:sldId id="268" r:id="rId4"/>
    <p:sldId id="267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80" r:id="rId13"/>
    <p:sldId id="281" r:id="rId14"/>
    <p:sldId id="275" r:id="rId15"/>
    <p:sldId id="261" r:id="rId16"/>
    <p:sldId id="277" r:id="rId17"/>
    <p:sldId id="278" r:id="rId18"/>
    <p:sldId id="262" r:id="rId19"/>
    <p:sldId id="279" r:id="rId20"/>
    <p:sldId id="282" r:id="rId21"/>
    <p:sldId id="263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E4"/>
    <a:srgbClr val="FF0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699"/>
  </p:normalViewPr>
  <p:slideViewPr>
    <p:cSldViewPr snapToGrid="0" snapToObjects="1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8A9E5-F8CD-554E-8DDA-6C9D5D7C9A22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2E7DD-F3C6-1E41-BEDD-841622956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6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40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90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85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685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1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66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25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45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67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DE7DD5-FB56-664A-8880-4A7B79DB7C07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0ACA15-87F0-284F-95DE-553871DF30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363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3.png"/><Relationship Id="rId4" Type="http://schemas.microsoft.com/office/2007/relationships/hdphoto" Target="../media/hdphoto7.wdp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8167" y1="30500" x2="68167" y2="30500"/>
                        <a14:foregroundMark x1="64833" y1="23167" x2="64833" y2="23167"/>
                        <a14:foregroundMark x1="67500" y1="24667" x2="69333" y2="35333"/>
                        <a14:foregroundMark x1="71833" y1="33000" x2="67833" y2="26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4700" y="2580463"/>
            <a:ext cx="4633137" cy="463313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570909" y="842335"/>
            <a:ext cx="13269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solidFill>
                  <a:srgbClr val="00B0F0"/>
                </a:solidFill>
              </a:rPr>
              <a:t>A</a:t>
            </a:r>
            <a:r>
              <a:rPr kumimoji="1" lang="en-US" altLang="ja-JP" sz="6600" b="1" dirty="0"/>
              <a:t>rtificial </a:t>
            </a:r>
            <a:r>
              <a:rPr kumimoji="1" lang="en-US" altLang="ja-JP" sz="6600" b="1" dirty="0">
                <a:solidFill>
                  <a:srgbClr val="00B0F0"/>
                </a:solidFill>
              </a:rPr>
              <a:t>I</a:t>
            </a:r>
            <a:r>
              <a:rPr kumimoji="1" lang="en-US" altLang="ja-JP" sz="6600" b="1" dirty="0"/>
              <a:t>ntelligence</a:t>
            </a:r>
            <a:r>
              <a:rPr kumimoji="1" lang="ja-JP" altLang="en-US" sz="6600" b="1" dirty="0"/>
              <a:t> </a:t>
            </a:r>
            <a:r>
              <a:rPr kumimoji="1" lang="en-US" altLang="ja-JP" sz="6600" b="1" dirty="0">
                <a:solidFill>
                  <a:srgbClr val="00B0F0"/>
                </a:solidFill>
              </a:rPr>
              <a:t>R</a:t>
            </a:r>
            <a:r>
              <a:rPr kumimoji="1" lang="en-US" altLang="ja-JP" sz="6600" b="1" dirty="0"/>
              <a:t>ubbish-bin</a:t>
            </a:r>
          </a:p>
        </p:txBody>
      </p:sp>
    </p:spTree>
    <p:extLst>
      <p:ext uri="{BB962C8B-B14F-4D97-AF65-F5344CB8AC3E}">
        <p14:creationId xmlns:p14="http://schemas.microsoft.com/office/powerpoint/2010/main" val="1537984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-36790" y="274364"/>
            <a:ext cx="5386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B0F0"/>
                </a:solidFill>
              </a:rPr>
              <a:t>AIR</a:t>
            </a:r>
            <a:r>
              <a:rPr kumimoji="1" lang="en-US" altLang="ja-JP" sz="8000" b="1" dirty="0"/>
              <a:t> can...</a:t>
            </a:r>
            <a:endParaRPr kumimoji="1" lang="ja-JP" altLang="en-US" sz="8000" b="1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-4086223" y="1285065"/>
            <a:ext cx="4086223" cy="3640137"/>
            <a:chOff x="257176" y="1390651"/>
            <a:chExt cx="4086223" cy="364013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34" b="89655" l="7759" r="89655">
                          <a14:foregroundMark x1="50431" y1="25000" x2="50431" y2="25000"/>
                          <a14:foregroundMark x1="47845" y1="31897" x2="47845" y2="31897"/>
                          <a14:foregroundMark x1="38793" y1="30172" x2="38793" y2="30172"/>
                          <a14:foregroundMark x1="59483" y1="31897" x2="59483" y2="31897"/>
                          <a14:foregroundMark x1="60776" y1="39655" x2="60776" y2="39655"/>
                          <a14:foregroundMark x1="39655" y1="38793" x2="39655" y2="38793"/>
                          <a14:foregroundMark x1="51293" y1="62931" x2="51293" y2="62931"/>
                          <a14:foregroundMark x1="55172" y1="69828" x2="55172" y2="69828"/>
                          <a14:foregroundMark x1="65517" y1="70259" x2="65517" y2="70259"/>
                          <a14:foregroundMark x1="67241" y1="79310" x2="67241" y2="79310"/>
                          <a14:foregroundMark x1="57328" y1="79741" x2="57328" y2="79741"/>
                          <a14:foregroundMark x1="38793" y1="78448" x2="38793" y2="78448"/>
                          <a14:foregroundMark x1="27155" y1="74138" x2="27155" y2="74138"/>
                          <a14:foregroundMark x1="28017" y1="64655" x2="28017" y2="64655"/>
                          <a14:foregroundMark x1="71983" y1="64224" x2="71983" y2="64224"/>
                          <a14:foregroundMark x1="75000" y1="68534" x2="75000" y2="68534"/>
                          <a14:foregroundMark x1="75431" y1="71983" x2="73707" y2="77586"/>
                          <a14:foregroundMark x1="32759" y1="62069" x2="66810" y2="62069"/>
                          <a14:foregroundMark x1="36207" y1="71121" x2="36207" y2="71121"/>
                          <a14:foregroundMark x1="46121" y1="70259" x2="46121" y2="70259"/>
                          <a14:foregroundMark x1="25862" y1="68534" x2="25862" y2="68534"/>
                          <a14:foregroundMark x1="29310" y1="78017" x2="29310" y2="78017"/>
                          <a14:foregroundMark x1="43966" y1="79310" x2="43966" y2="79310"/>
                          <a14:foregroundMark x1="48707" y1="79741" x2="48707" y2="79741"/>
                          <a14:foregroundMark x1="33190" y1="80172" x2="33190" y2="801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176" y="1390651"/>
              <a:ext cx="3640137" cy="3640137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7" b="90000" l="0" r="90000">
                          <a14:foregroundMark x1="56667" y1="19333" x2="56667" y2="19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8511" y="2986088"/>
              <a:ext cx="1494888" cy="1494888"/>
            </a:xfrm>
            <a:prstGeom prst="rect">
              <a:avLst/>
            </a:prstGeom>
          </p:spPr>
        </p:pic>
      </p:grp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408" y="1597803"/>
            <a:ext cx="3014662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0.03463 0.01527 0.00547 0.00347 0.09245 7.40741E-7 L 0.15872 -0.00325 C 0.2181 -0.01019 0.16211 -0.0044 0.272 -0.0095 C 0.28776 -0.01019 0.30338 -0.01135 0.31914 -0.0125 C 0.32721 -0.01135 0.34049 -0.02292 0.34349 -0.0095 C 0.35312 0.0324 0.34518 0.06875 0.33828 0.10532 L 0.33659 0.11458 C 0.33594 0.11782 0.33516 0.12083 0.33477 0.12407 L 0.33307 0.13958 C 0.33359 0.15393 0.33385 0.16851 0.33477 0.18287 C 0.33529 0.1912 0.33828 0.22222 0.33997 0.23564 C 0.34049 0.23981 0.34128 0.24398 0.3418 0.24814 C 0.34245 0.25324 0.34284 0.25833 0.34349 0.26365 C 0.34401 0.26782 0.34479 0.27175 0.34531 0.27592 C 0.34805 0.29838 0.3457 0.28425 0.3487 0.30069 C 0.34935 0.30694 0.34961 0.31319 0.35052 0.31944 C 0.35143 0.32569 0.35286 0.33171 0.35404 0.33796 C 0.35586 0.34768 0.35755 0.35972 0.36276 0.36597 L 0.37318 0.37824 L 0.37838 0.38449 C 0.38477 0.40162 0.37838 0.38703 0.38711 0.4 C 0.38906 0.40277 0.39036 0.40694 0.39232 0.40925 C 0.39388 0.41111 0.39596 0.41088 0.39753 0.4125 C 0.40482 0.41898 0.4026 0.42338 0.41328 0.42476 L 0.43594 0.428 C 0.4388 0.42893 0.45286 0.43425 0.45521 0.43425 C 0.47266 0.43425 0.48997 0.43217 0.50742 0.43101 C 0.50977 0.43009 0.51211 0.42916 0.51445 0.428 C 0.51628 0.42708 0.51784 0.42546 0.51966 0.42476 C 0.5237 0.42338 0.52786 0.42268 0.5319 0.42175 C 0.54115 0.4162 0.53411 0.4199 0.54753 0.4155 C 0.56628 0.40949 0.54505 0.41527 0.56849 0.40925 L 0.62435 0.4125 C 0.6595 0.4155 0.62617 0.41296 0.64349 0.41875 C 0.64818 0.42013 0.65286 0.42037 0.65742 0.42175 C 0.66042 0.42245 0.66328 0.4243 0.66615 0.42476 C 0.68229 0.42777 0.71471 0.42963 0.72891 0.43101 C 0.73659 0.43194 0.74414 0.4331 0.75169 0.43425 L 0.7918 0.43101 C 0.80859 0.42986 0.82552 0.42986 0.84232 0.428 C 0.84505 0.42754 0.85911 0.41944 0.85977 0.41875 C 0.86146 0.41666 0.86302 0.41365 0.86497 0.4125 C 0.86784 0.41064 0.87083 0.41041 0.8737 0.40925 C 0.88177 0.40601 0.88841 0.40231 0.89635 0.4 C 0.90104 0.39884 0.90573 0.39838 0.91042 0.39699 C 0.91276 0.39629 0.91497 0.39513 0.91732 0.39375 C 0.92083 0.39189 0.92435 0.38958 0.92773 0.38773 L 0.93307 0.38449 C 0.93477 0.38356 0.93646 0.38194 0.93828 0.38148 L 0.9487 0.37824 C 0.95794 0.37291 0.95247 0.37708 0.96445 0.36273 C 0.96615 0.36064 0.96823 0.35925 0.96966 0.35671 C 0.97461 0.34768 0.97174 0.35208 0.97838 0.34421 C 0.97891 0.3412 0.9793 0.33773 0.98008 0.33495 C 0.98229 0.32708 0.98385 0.32523 0.98711 0.31944 C 0.98932 0.30763 0.98984 0.30208 0.99583 0.29143 C 1.00013 0.28379 1.00365 0.27916 1.00625 0.26967 C 1.00716 0.26689 1.00755 0.26365 1.00807 0.26041 C 1.00963 0.25023 1.01029 0.24328 1.01146 0.23263 C 1.01315 0.20324 1.01406 0.17453 1.0168 0.1456 C 1.01719 0.1405 1.01797 0.13541 1.01849 0.13009 C 1.01901 0.07754 1.01797 0.02453 1.02018 -0.02801 C 1.02044 -0.03172 1.02357 -0.03287 1.02552 -0.03426 C 1.02747 -0.03565 1.04336 -0.04005 1.04466 -0.04051 C 1.05052 -0.04237 1.05625 -0.04445 1.06211 -0.04653 C 1.06497 -0.04769 1.06784 -0.04885 1.07083 -0.04977 C 1.07435 -0.0507 1.07773 -0.05209 1.08125 -0.05278 C 1.08828 -0.05417 1.09518 -0.05487 1.10221 -0.05579 C 1.1069 -0.05487 1.11159 -0.0544 1.11615 -0.05278 C 1.12279 -0.05047 1.13164 -0.04491 1.1388 -0.04352 C 1.15039 -0.04098 1.1737 -0.03727 1.1737 -0.03727 C 1.17604 -0.03635 1.17838 -0.03496 1.18073 -0.03426 C 1.18763 -0.03195 1.20156 -0.02801 1.20156 -0.02801 C 1.27383 -0.03334 1.21784 -0.03218 1.26445 -0.02801 L 1.37773 -0.01875 L 1.38307 -0.00625 " pathEditMode="relative" ptsTypes="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65786982.27269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408334"/>
            <a:ext cx="12192000" cy="216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185464"/>
            <a:ext cx="8507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B0F0"/>
                </a:solidFill>
              </a:rPr>
              <a:t>AIR</a:t>
            </a:r>
            <a:r>
              <a:rPr lang="ja-JP" altLang="en-US" sz="8000" b="1" dirty="0"/>
              <a:t>は生きている</a:t>
            </a:r>
            <a:endParaRPr kumimoji="1" lang="ja-JP" altLang="en-US" sz="80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1508903"/>
            <a:ext cx="3822700" cy="3822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45" y="1508903"/>
            <a:ext cx="3822700" cy="3822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903"/>
            <a:ext cx="3822700" cy="38227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2401" y="5700935"/>
            <a:ext cx="382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/>
              <a:t>障害物回避</a:t>
            </a:r>
            <a:r>
              <a:rPr kumimoji="1" lang="ja-JP" altLang="en-US" sz="4400" b="1" dirty="0"/>
              <a:t>時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53845" y="5547046"/>
            <a:ext cx="339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/>
              <a:t>帰る時</a:t>
            </a:r>
            <a:endParaRPr kumimoji="1" lang="ja-JP" altLang="en-US" sz="54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07690" y="5547046"/>
            <a:ext cx="3390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/>
              <a:t>お運び中</a:t>
            </a:r>
            <a:endParaRPr kumimoji="1"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8860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1467293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600" b="1"/>
              <a:t>DEMO</a:t>
            </a:r>
            <a:endParaRPr kumimoji="1" lang="ja-JP" altLang="en-US" sz="16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95" b="89885" l="27427" r="89806">
                        <a14:foregroundMark x1="46845" y1="32184" x2="46117" y2="38161"/>
                        <a14:foregroundMark x1="43204" y1="38391" x2="48544" y2="282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515" y="2781300"/>
            <a:ext cx="4107735" cy="43370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19100" y="4724400"/>
            <a:ext cx="7200900" cy="1861006"/>
          </a:xfrm>
          <a:prstGeom prst="wedgeEllipseCallout">
            <a:avLst>
              <a:gd name="adj1" fmla="val 77574"/>
              <a:gd name="adj2" fmla="val -413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/>
              <a:t>たまに不機嫌になる事があるけど許してね</a:t>
            </a:r>
          </a:p>
        </p:txBody>
      </p:sp>
    </p:spTree>
    <p:extLst>
      <p:ext uri="{BB962C8B-B14F-4D97-AF65-F5344CB8AC3E}">
        <p14:creationId xmlns:p14="http://schemas.microsoft.com/office/powerpoint/2010/main" val="101736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0" y="4572000"/>
            <a:ext cx="12192000" cy="144655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8800" b="1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将来性について</a:t>
            </a:r>
            <a:endParaRPr kumimoji="1" lang="ja-JP" altLang="en-US" sz="8800" b="1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197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41695"/>
            <a:ext cx="12192000" cy="1054139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-1" y="287156"/>
            <a:ext cx="12191999" cy="83099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/>
              <a:t>屋内</a:t>
            </a:r>
            <a:r>
              <a:rPr lang="ja-JP" altLang="en-US" sz="4800" b="1"/>
              <a:t>での位置把握技術</a:t>
            </a:r>
            <a:endParaRPr kumimoji="1" lang="ja-JP" altLang="en-US" sz="4800" b="1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3109619" y="1132906"/>
            <a:ext cx="4987501" cy="2641600"/>
            <a:chOff x="3109619" y="1132906"/>
            <a:chExt cx="4987501" cy="2641600"/>
          </a:xfrm>
        </p:grpSpPr>
        <p:sp>
          <p:nvSpPr>
            <p:cNvPr id="4" name="下矢印 3"/>
            <p:cNvSpPr/>
            <p:nvPr/>
          </p:nvSpPr>
          <p:spPr>
            <a:xfrm>
              <a:off x="4991100" y="1132906"/>
              <a:ext cx="1397000" cy="264160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下矢印 4"/>
            <p:cNvSpPr/>
            <p:nvPr/>
          </p:nvSpPr>
          <p:spPr>
            <a:xfrm rot="3619334">
              <a:off x="3731919" y="1048529"/>
              <a:ext cx="1397000" cy="264160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下矢印 5"/>
            <p:cNvSpPr/>
            <p:nvPr/>
          </p:nvSpPr>
          <p:spPr>
            <a:xfrm rot="18354442">
              <a:off x="6077820" y="1048529"/>
              <a:ext cx="1397000" cy="264160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103472"/>
            <a:ext cx="4188015" cy="27897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87" y="4103473"/>
            <a:ext cx="4187287" cy="27897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886" y="4103472"/>
            <a:ext cx="3966113" cy="29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6">
                <a:lumMod val="40000"/>
                <a:lumOff val="60000"/>
              </a:schemeClr>
            </a:gs>
            <a:gs pos="80000">
              <a:srgbClr val="D9AF73"/>
            </a:gs>
            <a:gs pos="41000">
              <a:schemeClr val="accent2"/>
            </a:gs>
            <a:gs pos="58000">
              <a:srgbClr val="FF03A3"/>
            </a:gs>
            <a:gs pos="8000">
              <a:schemeClr val="accent5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460325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lang="en-US" altLang="ja-JP" sz="4400" dirty="0">
                <a:solidFill>
                  <a:prstClr val="black"/>
                </a:solidFill>
                <a:latin typeface="Segoe Print" charset="0"/>
                <a:ea typeface="Segoe Print" charset="0"/>
                <a:cs typeface="Segoe Print" charset="0"/>
              </a:rPr>
              <a:t>rtificial </a:t>
            </a:r>
            <a:r>
              <a:rPr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I</a:t>
            </a:r>
            <a:r>
              <a:rPr lang="en-US" altLang="ja-JP" sz="4400" dirty="0">
                <a:solidFill>
                  <a:prstClr val="black"/>
                </a:solidFill>
                <a:latin typeface="Segoe Print" charset="0"/>
                <a:ea typeface="Segoe Print" charset="0"/>
                <a:cs typeface="Segoe Print" charset="0"/>
              </a:rPr>
              <a:t>ntelligence of </a:t>
            </a:r>
            <a:r>
              <a:rPr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R</a:t>
            </a:r>
            <a:r>
              <a:rPr lang="en-US" altLang="ja-JP" sz="4400" dirty="0">
                <a:solidFill>
                  <a:prstClr val="black"/>
                </a:solidFill>
                <a:latin typeface="Segoe Print" charset="0"/>
                <a:ea typeface="Segoe Print" charset="0"/>
                <a:cs typeface="Segoe Print" charset="0"/>
              </a:rPr>
              <a:t>ubbish-bin</a:t>
            </a:r>
            <a:endParaRPr lang="ja-JP" altLang="en-US" sz="4400" dirty="0">
              <a:solidFill>
                <a:prstClr val="black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grpSp>
        <p:nvGrpSpPr>
          <p:cNvPr id="13" name="図形グループ 12"/>
          <p:cNvGrpSpPr/>
          <p:nvPr/>
        </p:nvGrpSpPr>
        <p:grpSpPr>
          <a:xfrm>
            <a:off x="1285874" y="-275005"/>
            <a:ext cx="9858377" cy="5386090"/>
            <a:chOff x="1285874" y="-275005"/>
            <a:chExt cx="9858377" cy="5386090"/>
          </a:xfrm>
        </p:grpSpPr>
        <p:sp>
          <p:nvSpPr>
            <p:cNvPr id="2" name="テキスト ボックス 1"/>
            <p:cNvSpPr txBox="1"/>
            <p:nvPr/>
          </p:nvSpPr>
          <p:spPr>
            <a:xfrm>
              <a:off x="1285874" y="-275005"/>
              <a:ext cx="9858377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4400" b="1" spc="600" dirty="0">
                  <a:solidFill>
                    <a:srgbClr val="00B0F0"/>
                  </a:solidFill>
                  <a:latin typeface="Bungee Inline" charset="0"/>
                  <a:ea typeface="Bungee Inline" charset="0"/>
                  <a:cs typeface="Bungee Inline" charset="0"/>
                </a:rPr>
                <a:t>AIR</a:t>
              </a:r>
              <a:endParaRPr lang="ja-JP" altLang="en-US" sz="34400" b="1" spc="600" dirty="0">
                <a:solidFill>
                  <a:srgbClr val="00B0F0"/>
                </a:solidFill>
                <a:latin typeface="Bungee Inline" charset="0"/>
                <a:ea typeface="Bungee Inline" charset="0"/>
                <a:cs typeface="Bungee Inline" charset="0"/>
              </a:endParaRPr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829502" y="2216853"/>
              <a:ext cx="2771120" cy="277112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414" l="0" r="100000">
                          <a14:foregroundMark x1="67241" y1="21121" x2="67241" y2="211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86913" y="3298005"/>
              <a:ext cx="1043639" cy="104363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79" b="93534" l="0" r="97414">
                          <a14:foregroundMark x1="79741" y1="50862" x2="79741" y2="50862"/>
                          <a14:foregroundMark x1="52586" y1="72414" x2="52586" y2="724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5975" y="1039762"/>
              <a:ext cx="1378278" cy="1378278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5667" y1="26000" x2="35667" y2="26000"/>
                          <a14:foregroundMark x1="63667" y1="61000" x2="63667" y2="61000"/>
                          <a14:foregroundMark x1="74000" y1="35000" x2="74000" y2="35000"/>
                          <a14:foregroundMark x1="76333" y1="28000" x2="7633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79582" y="2933621"/>
              <a:ext cx="1408023" cy="140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80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1" y="0"/>
            <a:ext cx="10992157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52500" y="2767280"/>
            <a:ext cx="1052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製作を通</a:t>
            </a:r>
            <a:r>
              <a:rPr lang="ja-JP" altLang="en-US" sz="80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じた学び</a:t>
            </a:r>
            <a:endParaRPr kumimoji="1" lang="ja-JP" altLang="en-US" sz="80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072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1" y="0"/>
            <a:ext cx="10992157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89000" y="139700"/>
            <a:ext cx="1041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担当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lvl="1"/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　障害物感知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lvl="1"/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　誤差の修正</a:t>
            </a:r>
            <a:endParaRPr kumimoji="1"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学んだ事</a:t>
            </a:r>
            <a:endParaRPr kumimoji="1"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センサーを使ったプログラミング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ロボットプログラミング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スケジュール管理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役割分担、進捗確認の必要性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今後の課題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やるべきことを明確化して早めに役割分担をする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485900" lvl="2" indent="-571500">
              <a:buFont typeface="Wingdings" charset="2"/>
              <a:buChar char="ü"/>
            </a:pP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lvl="2"/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　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89000" y="581817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rgbClr val="00B0F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K17xxx ----</a:t>
            </a:r>
            <a:endParaRPr kumimoji="1" lang="ja-JP" altLang="en-US" sz="3600" b="1" dirty="0">
              <a:solidFill>
                <a:srgbClr val="00B0F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58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1" y="0"/>
            <a:ext cx="10992157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89000" y="139700"/>
            <a:ext cx="1041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担当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en-US" altLang="ja-JP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Android UI / EV3</a:t>
            </a: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の画面表示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en-US" altLang="ja-JP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EV3</a:t>
            </a: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の移動誤差修正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学んだ事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ロボットプログラミング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en-US" altLang="ja-JP" sz="3200" b="1" dirty="0" err="1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AndroidStudio</a:t>
            </a: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の触り方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チーム開発時の情報の共有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今後の課題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共有データのファイル管理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実装の優先順位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企画</a:t>
            </a:r>
            <a:r>
              <a:rPr lang="ja-JP" altLang="en-US" sz="3200" b="1">
                <a:solidFill>
                  <a:prstClr val="white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の軸を決めておく</a:t>
            </a: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endParaRPr lang="en-US" altLang="ja-JP" sz="3200" b="1" dirty="0">
              <a:solidFill>
                <a:prstClr val="white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89000" y="581817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>
                <a:solidFill>
                  <a:srgbClr val="00B0F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K17xxxx ----</a:t>
            </a:r>
            <a:endParaRPr lang="ja-JP" altLang="en-US" sz="3600" b="1" dirty="0">
              <a:solidFill>
                <a:srgbClr val="00B0F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59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29070" y="5462348"/>
            <a:ext cx="11291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気づいたら</a:t>
            </a:r>
            <a:r>
              <a:rPr kumimoji="1" lang="en-US" altLang="ja-JP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1</a:t>
            </a:r>
            <a:r>
              <a:rPr kumimoji="1" lang="ja-JP" altLang="en-US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日ベッドにいた</a:t>
            </a:r>
            <a:r>
              <a:rPr kumimoji="1" lang="en-US" altLang="ja-JP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…</a:t>
            </a:r>
            <a:endParaRPr kumimoji="1" lang="ja-JP" altLang="en-US" sz="6000" b="1" dirty="0">
              <a:solidFill>
                <a:srgbClr val="FF0000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93 0.03426 L 4.79167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1" y="0"/>
            <a:ext cx="10992157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89000" y="139700"/>
            <a:ext cx="1041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kumimoji="1"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学んだ事</a:t>
            </a:r>
            <a:endParaRPr kumimoji="1"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ネットワーク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マルチスレッド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ロボットプログラミング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スケジュール管理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チーム開発の難しさ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Wingdings" charset="2"/>
              <a:buChar char="l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今後の課題点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チーム開発時は必ず</a:t>
            </a:r>
            <a:r>
              <a:rPr lang="en-US" altLang="ja-JP" sz="3200" b="1" dirty="0" err="1">
                <a:solidFill>
                  <a:srgbClr val="FFA7E4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Git</a:t>
            </a: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を導入する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メンバー全員が上手く</a:t>
            </a:r>
            <a:r>
              <a:rPr lang="ja-JP" altLang="en-US" sz="3200" b="1" dirty="0">
                <a:solidFill>
                  <a:srgbClr val="FFFF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負荷分散</a:t>
            </a: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できるチーム態勢を作る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ja-JP" altLang="en-US" sz="3200" b="1" dirty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ドキュメントを読む癖をつける</a:t>
            </a:r>
            <a:endParaRPr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571500" indent="-571500">
              <a:buFont typeface="Arial" charset="0"/>
              <a:buChar char="•"/>
            </a:pPr>
            <a:endParaRPr kumimoji="1" lang="en-US" altLang="ja-JP" sz="32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89000" y="5818177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rgbClr val="00B0F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K17xxx </a:t>
            </a:r>
            <a:r>
              <a:rPr kumimoji="1" lang="ja-JP" altLang="en-US" sz="3600" b="1">
                <a:solidFill>
                  <a:srgbClr val="00B0F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ーーーー</a:t>
            </a:r>
            <a:endParaRPr kumimoji="1" lang="ja-JP" altLang="en-US" sz="3600" b="1" dirty="0">
              <a:solidFill>
                <a:srgbClr val="00B0F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33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7032"/>
            <a:ext cx="12192000" cy="81320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-2020187" y="1339702"/>
            <a:ext cx="11291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なんかダルい</a:t>
            </a:r>
            <a:r>
              <a:rPr kumimoji="1" lang="en-US" altLang="ja-JP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…</a:t>
            </a:r>
            <a:endParaRPr kumimoji="1" lang="ja-JP" altLang="en-US" sz="6000" b="1" dirty="0">
              <a:solidFill>
                <a:srgbClr val="FF0000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0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2 -0.07407 L 0.00273 0.015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86159"/>
            <a:ext cx="12291237" cy="819825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393405" y="946298"/>
            <a:ext cx="11291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もう食事もソファでしちゃえ！！</a:t>
            </a:r>
          </a:p>
        </p:txBody>
      </p:sp>
    </p:spTree>
    <p:extLst>
      <p:ext uri="{BB962C8B-B14F-4D97-AF65-F5344CB8AC3E}">
        <p14:creationId xmlns:p14="http://schemas.microsoft.com/office/powerpoint/2010/main" val="20991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37903"/>
            <a:ext cx="12192000" cy="813380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0" y="499872"/>
            <a:ext cx="13142976" cy="1323439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誰かあれ取ってー！！！</a:t>
            </a:r>
          </a:p>
        </p:txBody>
      </p:sp>
    </p:spTree>
    <p:extLst>
      <p:ext uri="{BB962C8B-B14F-4D97-AF65-F5344CB8AC3E}">
        <p14:creationId xmlns:p14="http://schemas.microsoft.com/office/powerpoint/2010/main" val="5219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86000" l="31000" r="76000">
                        <a14:foregroundMark x1="41000" y1="22333" x2="41000" y2="22333"/>
                        <a14:foregroundMark x1="54667" y1="25000" x2="54667" y2="25000"/>
                        <a14:foregroundMark x1="51000" y1="35333" x2="51000" y2="35333"/>
                        <a14:foregroundMark x1="62000" y1="36667" x2="62000" y2="36667"/>
                        <a14:backgroundMark x1="36333" y1="22000" x2="36333" y2="22000"/>
                        <a14:backgroundMark x1="39667" y1="16333" x2="39667" y2="1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1538" y="2895600"/>
            <a:ext cx="3810000" cy="3810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0" y="514351"/>
            <a:ext cx="11387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家の中で</a:t>
            </a:r>
            <a:r>
              <a:rPr lang="ja-JP" altLang="en-US" sz="6600" b="1">
                <a:solidFill>
                  <a:srgbClr val="FF0000"/>
                </a:solidFill>
                <a:latin typeface="HGPMinchoE" charset="-128"/>
                <a:ea typeface="HGPMinchoE" charset="-128"/>
                <a:cs typeface="HGPMinchoE" charset="-128"/>
              </a:rPr>
              <a:t>は極力動きたくない！</a:t>
            </a:r>
          </a:p>
        </p:txBody>
      </p:sp>
      <p:sp>
        <p:nvSpPr>
          <p:cNvPr id="4" name="下矢印 3"/>
          <p:cNvSpPr/>
          <p:nvPr/>
        </p:nvSpPr>
        <p:spPr>
          <a:xfrm>
            <a:off x="3971927" y="2171701"/>
            <a:ext cx="1571624" cy="190023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-1100138" y="4800600"/>
            <a:ext cx="11244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00B0F0"/>
                </a:solidFill>
              </a:rPr>
              <a:t>持ってきてくれるモノが</a:t>
            </a:r>
            <a:endParaRPr kumimoji="1" lang="en-US" altLang="ja-JP" sz="6000" b="1" dirty="0">
              <a:solidFill>
                <a:srgbClr val="00B0F0"/>
              </a:solidFill>
            </a:endParaRPr>
          </a:p>
          <a:p>
            <a:pPr algn="r"/>
            <a:r>
              <a:rPr kumimoji="1" lang="ja-JP" altLang="en-US" sz="6000" b="1" dirty="0">
                <a:solidFill>
                  <a:srgbClr val="00B0F0"/>
                </a:solidFill>
              </a:rPr>
              <a:t>　あればいい！！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129713" y="2895600"/>
            <a:ext cx="3171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6">
                <a:lumMod val="40000"/>
                <a:lumOff val="60000"/>
              </a:schemeClr>
            </a:gs>
            <a:gs pos="80000">
              <a:srgbClr val="D9AF73"/>
            </a:gs>
            <a:gs pos="41000">
              <a:schemeClr val="accent2"/>
            </a:gs>
            <a:gs pos="58000">
              <a:srgbClr val="FF03A3"/>
            </a:gs>
            <a:gs pos="8000">
              <a:schemeClr val="accent5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460325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kumimoji="1" lang="en-US" altLang="ja-JP" sz="4400" dirty="0">
                <a:latin typeface="Segoe Print" charset="0"/>
                <a:ea typeface="Segoe Print" charset="0"/>
                <a:cs typeface="Segoe Print" charset="0"/>
              </a:rPr>
              <a:t>rtificial </a:t>
            </a:r>
            <a:r>
              <a:rPr kumimoji="1"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I</a:t>
            </a:r>
            <a:r>
              <a:rPr kumimoji="1" lang="en-US" altLang="ja-JP" sz="4400" dirty="0">
                <a:latin typeface="Segoe Print" charset="0"/>
                <a:ea typeface="Segoe Print" charset="0"/>
                <a:cs typeface="Segoe Print" charset="0"/>
              </a:rPr>
              <a:t>ntelligence of </a:t>
            </a:r>
            <a:r>
              <a:rPr kumimoji="1" lang="en-US" altLang="ja-JP" sz="4400" dirty="0">
                <a:solidFill>
                  <a:srgbClr val="00B0F0"/>
                </a:solidFill>
                <a:latin typeface="Segoe Print" charset="0"/>
                <a:ea typeface="Segoe Print" charset="0"/>
                <a:cs typeface="Segoe Print" charset="0"/>
              </a:rPr>
              <a:t>R</a:t>
            </a:r>
            <a:r>
              <a:rPr kumimoji="1" lang="en-US" altLang="ja-JP" sz="4400" dirty="0">
                <a:latin typeface="Segoe Print" charset="0"/>
                <a:ea typeface="Segoe Print" charset="0"/>
                <a:cs typeface="Segoe Print" charset="0"/>
              </a:rPr>
              <a:t>ubbish-bin</a:t>
            </a:r>
            <a:endParaRPr kumimoji="1" lang="ja-JP" altLang="en-US" sz="4400" dirty="0">
              <a:latin typeface="Segoe Print" charset="0"/>
              <a:ea typeface="Segoe Print" charset="0"/>
              <a:cs typeface="Segoe Print" charset="0"/>
            </a:endParaRPr>
          </a:p>
        </p:txBody>
      </p:sp>
      <p:grpSp>
        <p:nvGrpSpPr>
          <p:cNvPr id="13" name="図形グループ 12"/>
          <p:cNvGrpSpPr/>
          <p:nvPr/>
        </p:nvGrpSpPr>
        <p:grpSpPr>
          <a:xfrm>
            <a:off x="1298230" y="1257233"/>
            <a:ext cx="9858377" cy="5386090"/>
            <a:chOff x="1285873" y="762963"/>
            <a:chExt cx="9858377" cy="5386090"/>
          </a:xfrm>
        </p:grpSpPr>
        <p:sp>
          <p:nvSpPr>
            <p:cNvPr id="2" name="テキスト ボックス 1"/>
            <p:cNvSpPr txBox="1"/>
            <p:nvPr/>
          </p:nvSpPr>
          <p:spPr>
            <a:xfrm>
              <a:off x="1285873" y="762963"/>
              <a:ext cx="9858377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4400" b="1" spc="600" dirty="0">
                  <a:solidFill>
                    <a:srgbClr val="00B0F0"/>
                  </a:solidFill>
                  <a:latin typeface="Bungee Inline" charset="0"/>
                  <a:ea typeface="Bungee Inline" charset="0"/>
                  <a:cs typeface="Bungee Inline" charset="0"/>
                </a:rPr>
                <a:t>AIR</a:t>
              </a:r>
              <a:endParaRPr kumimoji="1" lang="ja-JP" altLang="en-US" sz="34400" b="1" spc="600" dirty="0">
                <a:solidFill>
                  <a:srgbClr val="00B0F0"/>
                </a:solidFill>
                <a:latin typeface="Bungee Inline" charset="0"/>
                <a:ea typeface="Bungee Inline" charset="0"/>
                <a:cs typeface="Bungee Inline" charset="0"/>
              </a:endParaRPr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829502" y="2216853"/>
              <a:ext cx="2771120" cy="277112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414" l="0" r="100000">
                          <a14:foregroundMark x1="67241" y1="21121" x2="67241" y2="211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8059" y="3115812"/>
              <a:ext cx="1043639" cy="104363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79" b="93534" l="0" r="97414">
                          <a14:foregroundMark x1="79741" y1="50862" x2="79741" y2="50862"/>
                          <a14:foregroundMark x1="52586" y1="72414" x2="52586" y2="724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5975" y="1039762"/>
              <a:ext cx="1378278" cy="1378278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5667" y1="26000" x2="35667" y2="26000"/>
                          <a14:foregroundMark x1="63667" y1="61000" x2="63667" y2="61000"/>
                          <a14:foregroundMark x1="74000" y1="35000" x2="74000" y2="35000"/>
                          <a14:foregroundMark x1="76333" y1="28000" x2="7633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79582" y="2933621"/>
              <a:ext cx="1408023" cy="1408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32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>
            <a:grpSpLocks noChangeAspect="1"/>
          </p:cNvGrpSpPr>
          <p:nvPr/>
        </p:nvGrpSpPr>
        <p:grpSpPr>
          <a:xfrm>
            <a:off x="4672011" y="1854786"/>
            <a:ext cx="9858377" cy="2646878"/>
            <a:chOff x="1285874" y="-275005"/>
            <a:chExt cx="9858377" cy="2646878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1285874" y="-275005"/>
              <a:ext cx="985837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600" b="1" spc="600" dirty="0">
                  <a:solidFill>
                    <a:srgbClr val="00B0F0"/>
                  </a:solidFill>
                  <a:latin typeface="Bungee Inline" charset="0"/>
                  <a:ea typeface="Bungee Inline" charset="0"/>
                  <a:cs typeface="Bungee Inline" charset="0"/>
                </a:rPr>
                <a:t>AIR</a:t>
              </a:r>
              <a:endParaRPr kumimoji="1" lang="ja-JP" altLang="en-US" sz="16600" b="1" spc="600" dirty="0">
                <a:solidFill>
                  <a:srgbClr val="00B0F0"/>
                </a:solidFill>
                <a:latin typeface="Bungee Inline" charset="0"/>
                <a:ea typeface="Bungee Inline" charset="0"/>
                <a:cs typeface="Bungee Inline" charset="0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451336" y="810845"/>
              <a:ext cx="1545639" cy="1545639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414" l="0" r="100000">
                          <a14:foregroundMark x1="67241" y1="21121" x2="67241" y2="211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54439" y="1306846"/>
              <a:ext cx="649989" cy="649989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79" b="93534" l="0" r="97414">
                          <a14:foregroundMark x1="79741" y1="50862" x2="79741" y2="50862"/>
                          <a14:foregroundMark x1="52586" y1="72414" x2="52586" y2="724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3697" y="312629"/>
              <a:ext cx="735805" cy="735805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5667" y1="26000" x2="35667" y2="26000"/>
                          <a14:foregroundMark x1="63667" y1="61000" x2="63667" y2="61000"/>
                          <a14:foregroundMark x1="74000" y1="35000" x2="74000" y2="35000"/>
                          <a14:foregroundMark x1="76333" y1="28000" x2="7633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9502" y="1290721"/>
              <a:ext cx="666114" cy="666114"/>
            </a:xfrm>
            <a:prstGeom prst="rect">
              <a:avLst/>
            </a:prstGeom>
          </p:spPr>
        </p:pic>
      </p:grpSp>
      <p:sp>
        <p:nvSpPr>
          <p:cNvPr id="2" name="テキスト ボックス 1"/>
          <p:cNvSpPr txBox="1"/>
          <p:nvPr/>
        </p:nvSpPr>
        <p:spPr>
          <a:xfrm>
            <a:off x="-36790" y="274364"/>
            <a:ext cx="5386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B0F0"/>
                </a:solidFill>
              </a:rPr>
              <a:t>AIR</a:t>
            </a:r>
            <a:r>
              <a:rPr kumimoji="1" lang="en-US" altLang="ja-JP" sz="8000" b="1" dirty="0"/>
              <a:t> can...</a:t>
            </a:r>
            <a:endParaRPr kumimoji="1" lang="ja-JP" altLang="en-US" sz="80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9"/>
          <a:srcRect l="2410" t="15706" r="1936" b="14159"/>
          <a:stretch/>
        </p:blipFill>
        <p:spPr>
          <a:xfrm>
            <a:off x="269322" y="2386012"/>
            <a:ext cx="4774165" cy="2100263"/>
          </a:xfrm>
          <a:prstGeom prst="rect">
            <a:avLst/>
          </a:prstGeom>
          <a:ln>
            <a:noFill/>
          </a:ln>
        </p:spPr>
      </p:pic>
      <p:cxnSp>
        <p:nvCxnSpPr>
          <p:cNvPr id="12" name="直線矢印コネクタ 11"/>
          <p:cNvCxnSpPr/>
          <p:nvPr/>
        </p:nvCxnSpPr>
        <p:spPr>
          <a:xfrm>
            <a:off x="5357813" y="2993470"/>
            <a:ext cx="1714500" cy="0"/>
          </a:xfrm>
          <a:prstGeom prst="straightConnector1">
            <a:avLst/>
          </a:prstGeom>
          <a:ln w="146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357813" y="3713454"/>
            <a:ext cx="1711346" cy="1"/>
          </a:xfrm>
          <a:prstGeom prst="straightConnector1">
            <a:avLst/>
          </a:prstGeom>
          <a:ln w="146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3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-36790" y="274364"/>
            <a:ext cx="5386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B0F0"/>
                </a:solidFill>
              </a:rPr>
              <a:t>AIR</a:t>
            </a:r>
            <a:r>
              <a:rPr kumimoji="1" lang="en-US" altLang="ja-JP" sz="8000" b="1" dirty="0"/>
              <a:t> can...</a:t>
            </a:r>
            <a:endParaRPr kumimoji="1" lang="ja-JP" altLang="en-US" sz="80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758239" y="3424239"/>
            <a:ext cx="3433762" cy="3433762"/>
          </a:xfrm>
          <a:prstGeom prst="rect">
            <a:avLst/>
          </a:prstGeom>
        </p:spPr>
      </p:pic>
      <p:grpSp>
        <p:nvGrpSpPr>
          <p:cNvPr id="6" name="図形グループ 5"/>
          <p:cNvGrpSpPr/>
          <p:nvPr/>
        </p:nvGrpSpPr>
        <p:grpSpPr>
          <a:xfrm>
            <a:off x="257176" y="1390651"/>
            <a:ext cx="4086223" cy="3640137"/>
            <a:chOff x="257176" y="1390651"/>
            <a:chExt cx="4086223" cy="3640137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6" y="1390651"/>
              <a:ext cx="3640137" cy="3640137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7" b="90000" l="0" r="90000">
                          <a14:foregroundMark x1="56667" y1="19333" x2="56667" y2="19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8511" y="2986088"/>
              <a:ext cx="1494888" cy="1494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9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21615 4.44444E-6 C 0.31302 4.44444E-6 0.43242 0.06388 0.43242 0.11597 L 0.43242 0.2319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43 0.23194 L 0.2155 0.23194 C 0.11823 0.23194 -0.00117 0.17083 -0.00117 0.11875 L -0.00117 0.0041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80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193</Words>
  <Application>Microsoft Macintosh PowerPoint</Application>
  <PresentationFormat>ワイド画面</PresentationFormat>
  <Paragraphs>61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33" baseType="lpstr">
      <vt:lpstr>HGPMinchoE</vt:lpstr>
      <vt:lpstr>ＭＳ Ｐゴシック</vt:lpstr>
      <vt:lpstr>Tsukushi A Round Gothic</vt:lpstr>
      <vt:lpstr>Yu Gothic</vt:lpstr>
      <vt:lpstr>Yu Gothic Light</vt:lpstr>
      <vt:lpstr>Arial</vt:lpstr>
      <vt:lpstr>Bungee Inline</vt:lpstr>
      <vt:lpstr>Calibri</vt:lpstr>
      <vt:lpstr>Calibri Light</vt:lpstr>
      <vt:lpstr>Segoe Print</vt:lpstr>
      <vt:lpstr>Wingdings</vt:lpstr>
      <vt:lpstr>ホワイト</vt:lpstr>
      <vt:lpstr>天空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黒澤　拓磨</dc:creator>
  <cp:lastModifiedBy>Microsoft Office User</cp:lastModifiedBy>
  <cp:revision>28</cp:revision>
  <dcterms:created xsi:type="dcterms:W3CDTF">2018-12-07T01:04:57Z</dcterms:created>
  <dcterms:modified xsi:type="dcterms:W3CDTF">2019-03-09T07:48:56Z</dcterms:modified>
</cp:coreProperties>
</file>